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9" r:id="rId4"/>
    <p:sldId id="260" r:id="rId5"/>
    <p:sldId id="261" r:id="rId6"/>
    <p:sldId id="306" r:id="rId7"/>
    <p:sldId id="308" r:id="rId8"/>
    <p:sldId id="307" r:id="rId9"/>
    <p:sldId id="264" r:id="rId10"/>
    <p:sldId id="265" r:id="rId11"/>
    <p:sldId id="275" r:id="rId12"/>
    <p:sldId id="266" r:id="rId13"/>
    <p:sldId id="279" r:id="rId14"/>
    <p:sldId id="267" r:id="rId15"/>
    <p:sldId id="280" r:id="rId16"/>
    <p:sldId id="268" r:id="rId17"/>
    <p:sldId id="284" r:id="rId18"/>
    <p:sldId id="269" r:id="rId19"/>
    <p:sldId id="283" r:id="rId20"/>
    <p:sldId id="270" r:id="rId21"/>
    <p:sldId id="276" r:id="rId22"/>
    <p:sldId id="271" r:id="rId23"/>
    <p:sldId id="281" r:id="rId24"/>
    <p:sldId id="272" r:id="rId25"/>
    <p:sldId id="277" r:id="rId26"/>
    <p:sldId id="273" r:id="rId27"/>
    <p:sldId id="282" r:id="rId28"/>
    <p:sldId id="274" r:id="rId29"/>
    <p:sldId id="278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5" r:id="rId49"/>
    <p:sldId id="258" r:id="rId50"/>
    <p:sldId id="26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CEA19-D834-4B00-9A85-DE16C35C90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35CCD-F6F0-4C56-8415-9370F1547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A204F-D066-4A46-BB14-B5A6D441EF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49450-82CA-4FB3-9CF5-9850B89C0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8C2F3-C42C-4885-98BE-C04A08EDF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3BCF9-33F3-43D7-B08F-B9805221AF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39087-2A13-4140-96DE-8446C0177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293C9-B589-4CE8-9FC7-E363A4F1A8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20BBF-2B27-4D0D-8ACB-99E40FB19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2EFBB-9BD0-4FBD-BF6B-510BAD977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16F88518-3A8F-4D48-A128-CBEEDF850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17A142F-59BF-4C95-929D-7B1AB78DF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BF340BBF-0571-401A-9699-025C704FF7FC&amp;blnFromSearch=1&amp;productcode=U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ps.ablongman.com/long_henry_er_1/0,7989,1130503-,00.html" TargetMode="External"/><Relationship Id="rId2" Type="http://schemas.openxmlformats.org/officeDocument/2006/relationships/hyperlink" Target="http://edujourney.net/Powerpoint%20Templates/Author's%20Purpose/Authors%20Purpose.ppt#257,1,Slide%20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rcourtschool.com/activity/trophies/rsr/build1/RR_e_4_20_ae.htm" TargetMode="External"/><Relationship Id="rId4" Type="http://schemas.openxmlformats.org/officeDocument/2006/relationships/hyperlink" Target="http://www.fcatexplorer.com/media/parent/tiplister/flash/tip210a.sw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zone.org/testprep/ela4/j/authorpurposep.cfm" TargetMode="External"/><Relationship Id="rId2" Type="http://schemas.openxmlformats.org/officeDocument/2006/relationships/hyperlink" Target="http://www.quia.com/pop/82118.html?AP_rand=17260737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x1.shsu.edu/~txcae/Powerpoints/prepostest/authorpovpostest.html" TargetMode="External"/><Relationship Id="rId5" Type="http://schemas.openxmlformats.org/officeDocument/2006/relationships/hyperlink" Target="http://unx1.shsu.edu/~txcae/Powerpoints/prepostest/authorpovpretest.html" TargetMode="External"/><Relationship Id="rId4" Type="http://schemas.openxmlformats.org/officeDocument/2006/relationships/hyperlink" Target="http://www.citycol.com/basic_skills/Quizzes/Purpose/reading_purpose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zone.org/testprep/ela4/h/authorpur.cfm" TargetMode="External"/><Relationship Id="rId2" Type="http://schemas.openxmlformats.org/officeDocument/2006/relationships/hyperlink" Target="http://fcit.usf.edu/fcat/strategies/ap/defaul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tycol.com/basic_skills/Quizzes/Purpose/reading_purpose.htm" TargetMode="External"/><Relationship Id="rId4" Type="http://schemas.openxmlformats.org/officeDocument/2006/relationships/hyperlink" Target="http://www.bbc.co.uk/skillswise/words/reading/typesoftext/game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8077200" cy="1524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empus Sans ITC" pitchFamily="82" charset="0"/>
              </a:rPr>
              <a:t> Author's Purpose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514600"/>
            <a:ext cx="4013200" cy="182245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latin typeface="Tempus Sans ITC" pitchFamily="82" charset="0"/>
              </a:rPr>
              <a:t>P (persuade) </a:t>
            </a:r>
            <a:br>
              <a:rPr lang="en-US" sz="4400" dirty="0" smtClean="0">
                <a:latin typeface="Tempus Sans ITC" pitchFamily="82" charset="0"/>
              </a:rPr>
            </a:br>
            <a:r>
              <a:rPr lang="en-US" sz="4400" dirty="0" smtClean="0">
                <a:latin typeface="Tempus Sans ITC" pitchFamily="82" charset="0"/>
              </a:rPr>
              <a:t>I  (inform) </a:t>
            </a:r>
            <a:br>
              <a:rPr lang="en-US" sz="4400" dirty="0" smtClean="0">
                <a:latin typeface="Tempus Sans ITC" pitchFamily="82" charset="0"/>
              </a:rPr>
            </a:br>
            <a:r>
              <a:rPr lang="en-US" sz="4400" dirty="0" smtClean="0">
                <a:latin typeface="Tempus Sans ITC" pitchFamily="82" charset="0"/>
              </a:rPr>
              <a:t>E (entertain) 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sales ad wanting you to purchase a motorcycle</a:t>
            </a:r>
          </a:p>
        </p:txBody>
      </p:sp>
      <p:pic>
        <p:nvPicPr>
          <p:cNvPr id="10244" name="Picture 8" descr="MCTN00628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4572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(persuade)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sales ad wanting you to purchase a motorcycle</a:t>
            </a:r>
          </a:p>
        </p:txBody>
      </p:sp>
      <p:pic>
        <p:nvPicPr>
          <p:cNvPr id="11268" name="Picture 6" descr="MCTN00628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00400"/>
            <a:ext cx="4572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list of movies showing in your town and the times</a:t>
            </a:r>
          </a:p>
        </p:txBody>
      </p:sp>
      <p:pic>
        <p:nvPicPr>
          <p:cNvPr id="12292" name="Picture 7" descr="mov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886200"/>
            <a:ext cx="1428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MCj03340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343400"/>
            <a:ext cx="18192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MCj04347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495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 (inform)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list of movies showing in your town and the times</a:t>
            </a:r>
          </a:p>
        </p:txBody>
      </p:sp>
      <p:pic>
        <p:nvPicPr>
          <p:cNvPr id="13316" name="Picture 9" descr="mov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733800"/>
            <a:ext cx="1428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MCj03340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43400"/>
            <a:ext cx="18192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MCj04347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57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comic strips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4340" name="Picture 5" descr="MCj02796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 (entertain)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comic strips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5364" name="Picture 4" descr="MCj02796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flyer about a missing puppy</a:t>
            </a:r>
          </a:p>
        </p:txBody>
      </p:sp>
      <p:pic>
        <p:nvPicPr>
          <p:cNvPr id="16388" name="Picture 5" descr="MCj04381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1647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 (inform) OR P (persuade)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flyer about a missing puppy</a:t>
            </a:r>
          </a:p>
        </p:txBody>
      </p:sp>
      <p:pic>
        <p:nvPicPr>
          <p:cNvPr id="17412" name="Picture 4" descr="MCj04381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1647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post card from your friend from Hawaii</a:t>
            </a:r>
          </a:p>
        </p:txBody>
      </p:sp>
      <p:pic>
        <p:nvPicPr>
          <p:cNvPr id="18436" name="Picture 5" descr="MCMP0018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45910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 (share feelings)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post card from your friend from Hawaii</a:t>
            </a:r>
          </a:p>
        </p:txBody>
      </p:sp>
      <p:pic>
        <p:nvPicPr>
          <p:cNvPr id="19460" name="Picture 4" descr="MCMP0018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45910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empus Sans ITC" pitchFamily="82" charset="0"/>
              </a:rPr>
              <a:t>Watch this United Streaming Video.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empus Sans ITC" pitchFamily="82" charset="0"/>
                <a:hlinkClick r:id="rId2"/>
              </a:rPr>
              <a:t>The Author's Purpose</a:t>
            </a:r>
            <a:r>
              <a:rPr lang="en-US" smtClean="0">
                <a:latin typeface="Tempus Sans ITC" pitchFamily="82" charset="0"/>
              </a:rPr>
              <a:t>   (04:24)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letter to the editor explaining the need to recycle more</a:t>
            </a:r>
          </a:p>
        </p:txBody>
      </p:sp>
      <p:pic>
        <p:nvPicPr>
          <p:cNvPr id="20484" name="Picture 5" descr="MCj04299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81400"/>
            <a:ext cx="17335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(persuade)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letter to the editor explaining the need to recycle more</a:t>
            </a:r>
          </a:p>
        </p:txBody>
      </p:sp>
      <p:pic>
        <p:nvPicPr>
          <p:cNvPr id="21508" name="Picture 4" descr="MCj04299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81400"/>
            <a:ext cx="17335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report about George Washington </a:t>
            </a:r>
          </a:p>
        </p:txBody>
      </p:sp>
      <p:pic>
        <p:nvPicPr>
          <p:cNvPr id="22532" name="Picture 6" descr="MCj015001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352800"/>
            <a:ext cx="36480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 (inform)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report about George Washington </a:t>
            </a:r>
          </a:p>
        </p:txBody>
      </p:sp>
      <p:pic>
        <p:nvPicPr>
          <p:cNvPr id="23556" name="Picture 4" descr="MCj015001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352800"/>
            <a:ext cx="36480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 schedule </a:t>
            </a:r>
          </a:p>
        </p:txBody>
      </p:sp>
      <p:pic>
        <p:nvPicPr>
          <p:cNvPr id="24580" name="Picture 6" descr="MCj040990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81400"/>
            <a:ext cx="18478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MCj021205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10000"/>
            <a:ext cx="1819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 (inform)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 schedule </a:t>
            </a:r>
          </a:p>
        </p:txBody>
      </p:sp>
      <p:pic>
        <p:nvPicPr>
          <p:cNvPr id="25604" name="Picture 4" descr="MCj040990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81400"/>
            <a:ext cx="18478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MCj021205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10000"/>
            <a:ext cx="1819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fairy tale </a:t>
            </a:r>
          </a:p>
        </p:txBody>
      </p:sp>
      <p:pic>
        <p:nvPicPr>
          <p:cNvPr id="26628" name="Picture 7" descr="MCj040462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16478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MCj04123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581400"/>
            <a:ext cx="1143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MCj041236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12858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 (entertain)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fairy tale </a:t>
            </a:r>
          </a:p>
        </p:txBody>
      </p:sp>
      <p:pic>
        <p:nvPicPr>
          <p:cNvPr id="27652" name="Picture 4" descr="MCj040462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16478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MCj04123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581400"/>
            <a:ext cx="1143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MCj041236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12858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response cards to tell the author’s purpose.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 safety brochure </a:t>
            </a:r>
          </a:p>
        </p:txBody>
      </p:sp>
      <p:pic>
        <p:nvPicPr>
          <p:cNvPr id="28676" name="Picture 7" descr="MCBD06722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114800"/>
            <a:ext cx="18097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MCBD06724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6600"/>
            <a:ext cx="1762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MCBD06725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124200"/>
            <a:ext cx="18002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 (inform)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 safety brochure </a:t>
            </a:r>
          </a:p>
        </p:txBody>
      </p:sp>
      <p:pic>
        <p:nvPicPr>
          <p:cNvPr id="29700" name="Picture 4" descr="MCBD06722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114800"/>
            <a:ext cx="18097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MCBD06724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6600"/>
            <a:ext cx="1762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MCBD06725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124200"/>
            <a:ext cx="18002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empus Sans ITC" pitchFamily="82" charset="0"/>
              </a:rPr>
              <a:t>P (persuade)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latin typeface="Tempus Sans ITC" pitchFamily="82" charset="0"/>
              </a:rPr>
              <a:t>Persuade </a:t>
            </a:r>
            <a:r>
              <a:rPr lang="en-US" dirty="0" smtClean="0">
                <a:latin typeface="Tempus Sans ITC" pitchFamily="82" charset="0"/>
              </a:rPr>
              <a:t>means to try to convince someone to think the same way you do.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Tempus Sans ITC" pitchFamily="8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Tempus Sans ITC" pitchFamily="82" charset="0"/>
              </a:rPr>
              <a:t>Examples</a:t>
            </a:r>
          </a:p>
          <a:p>
            <a:pPr lvl="1" eaLnBrk="1" hangingPunct="1">
              <a:buFontTx/>
              <a:buNone/>
            </a:pPr>
            <a:r>
              <a:rPr lang="en-US" sz="2800" dirty="0" smtClean="0">
                <a:latin typeface="Tempus Sans ITC" pitchFamily="82" charset="0"/>
              </a:rPr>
              <a:t>advertisements, newspaper editorials, junk mail, posters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On a piece of paper number from 1 to 16. For each of the next 16 slides determine the author’s purpose for the type of writing. </a:t>
            </a:r>
            <a:br>
              <a:rPr lang="en-US" smtClean="0"/>
            </a:br>
            <a:r>
              <a:rPr lang="en-US" smtClean="0"/>
              <a:t>Write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P   for persuade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I    for inform</a:t>
            </a:r>
            <a:br>
              <a:rPr lang="en-US" smtClean="0"/>
            </a:br>
            <a:r>
              <a:rPr lang="en-US" smtClean="0"/>
              <a:t>     E   for entertain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S    for share feelings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 poster about a community walk-a-thon for charity</a:t>
            </a:r>
          </a:p>
        </p:txBody>
      </p:sp>
      <p:pic>
        <p:nvPicPr>
          <p:cNvPr id="31748" name="Picture 6" descr="MCj029749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657600"/>
            <a:ext cx="1200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MCj029748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6576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appointment card from the dentist</a:t>
            </a:r>
          </a:p>
        </p:txBody>
      </p:sp>
      <p:pic>
        <p:nvPicPr>
          <p:cNvPr id="32772" name="Picture 7" descr="MCj03340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352800"/>
            <a:ext cx="193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3"/>
            </a:pPr>
            <a:r>
              <a:rPr lang="en-US" smtClean="0"/>
              <a:t>an advertisement for Coca-Cola</a:t>
            </a:r>
          </a:p>
        </p:txBody>
      </p:sp>
      <p:pic>
        <p:nvPicPr>
          <p:cNvPr id="33796" name="Picture 5" descr="MCj04347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581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4"/>
            </a:pPr>
            <a:r>
              <a:rPr lang="en-US" smtClean="0"/>
              <a:t>a book report</a:t>
            </a:r>
          </a:p>
        </p:txBody>
      </p:sp>
      <p:pic>
        <p:nvPicPr>
          <p:cNvPr id="34820" name="Picture 5" descr="MCj043985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048000"/>
            <a:ext cx="24384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5"/>
            </a:pPr>
            <a:r>
              <a:rPr lang="en-US" smtClean="0"/>
              <a:t>a story read to the school from the Writer of the Week</a:t>
            </a:r>
          </a:p>
        </p:txBody>
      </p:sp>
      <p:pic>
        <p:nvPicPr>
          <p:cNvPr id="35844" name="Picture 6" descr="MCj03686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10000"/>
            <a:ext cx="19621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MCj03686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741738"/>
            <a:ext cx="2209800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6"/>
            </a:pPr>
            <a:r>
              <a:rPr lang="en-US" smtClean="0"/>
              <a:t>knock knock jokes</a:t>
            </a:r>
          </a:p>
        </p:txBody>
      </p:sp>
      <p:pic>
        <p:nvPicPr>
          <p:cNvPr id="36868" name="Picture 7" descr="MCBD04998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00400"/>
            <a:ext cx="2971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7"/>
            </a:pPr>
            <a:r>
              <a:rPr lang="en-US" smtClean="0"/>
              <a:t>an e-mail that tells a friend you are going to be late</a:t>
            </a:r>
          </a:p>
        </p:txBody>
      </p:sp>
      <p:pic>
        <p:nvPicPr>
          <p:cNvPr id="37892" name="Picture 6" descr="MCj04136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0"/>
            <a:ext cx="32480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 descr="MCj03686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343400"/>
            <a:ext cx="20097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 startAt="8"/>
            </a:pPr>
            <a:r>
              <a:rPr lang="en-US" smtClean="0"/>
              <a:t>diary</a:t>
            </a:r>
          </a:p>
        </p:txBody>
      </p:sp>
      <p:pic>
        <p:nvPicPr>
          <p:cNvPr id="38916" name="Picture 5" descr="MCj03974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290888"/>
            <a:ext cx="3505200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9"/>
            </a:pPr>
            <a:r>
              <a:rPr lang="en-US" smtClean="0"/>
              <a:t>instructions booklet on how to assemble a bicycle</a:t>
            </a:r>
          </a:p>
        </p:txBody>
      </p:sp>
      <p:pic>
        <p:nvPicPr>
          <p:cNvPr id="39940" name="Picture 5" descr="MCj04361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429000"/>
            <a:ext cx="2863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empus Sans ITC" pitchFamily="82" charset="0"/>
              </a:rPr>
              <a:t>I  (inform)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dirty="0" smtClean="0">
                <a:latin typeface="Tempus Sans ITC" pitchFamily="82" charset="0"/>
              </a:rPr>
              <a:t>Inform</a:t>
            </a:r>
            <a:r>
              <a:rPr lang="en-US" dirty="0" smtClean="0">
                <a:latin typeface="Tempus Sans ITC" pitchFamily="82" charset="0"/>
              </a:rPr>
              <a:t> means to give someone information about something.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Tempus Sans ITC" pitchFamily="8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Tempus Sans ITC" pitchFamily="82" charset="0"/>
              </a:rPr>
              <a:t>Examples </a:t>
            </a:r>
            <a:br>
              <a:rPr lang="en-US" dirty="0" smtClean="0">
                <a:latin typeface="Tempus Sans ITC" pitchFamily="82" charset="0"/>
              </a:rPr>
            </a:br>
            <a:r>
              <a:rPr lang="en-US" dirty="0" smtClean="0">
                <a:latin typeface="Tempus Sans ITC" pitchFamily="82" charset="0"/>
              </a:rPr>
              <a:t>news reports, research papers, encyclopedias, school news letters, instructions, pamphlets from health clinics, maps, timelines, schedules, charts,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0"/>
            </a:pPr>
            <a:r>
              <a:rPr lang="en-US" smtClean="0"/>
              <a:t>step by step recipe</a:t>
            </a:r>
          </a:p>
        </p:txBody>
      </p:sp>
      <p:pic>
        <p:nvPicPr>
          <p:cNvPr id="40964" name="Picture 5" descr="MCj023343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971800"/>
            <a:ext cx="22098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1"/>
            </a:pPr>
            <a:r>
              <a:rPr lang="en-US" smtClean="0"/>
              <a:t>half price ad from Wal-Mart</a:t>
            </a:r>
          </a:p>
        </p:txBody>
      </p:sp>
      <p:pic>
        <p:nvPicPr>
          <p:cNvPr id="41988" name="Picture 5" descr="MCj040626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00400"/>
            <a:ext cx="3886200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2"/>
            </a:pPr>
            <a:r>
              <a:rPr lang="en-US" smtClean="0"/>
              <a:t>crossword puzzle</a:t>
            </a:r>
          </a:p>
        </p:txBody>
      </p:sp>
      <p:pic>
        <p:nvPicPr>
          <p:cNvPr id="43012" name="Picture 5" descr="MCj015388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2590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3"/>
            </a:pPr>
            <a:r>
              <a:rPr lang="en-US" smtClean="0"/>
              <a:t>short story</a:t>
            </a:r>
          </a:p>
        </p:txBody>
      </p:sp>
      <p:pic>
        <p:nvPicPr>
          <p:cNvPr id="44036" name="Picture 5" descr="MCj028094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276600"/>
            <a:ext cx="2916238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4"/>
            </a:pPr>
            <a:r>
              <a:rPr lang="en-US" smtClean="0"/>
              <a:t>directions for taking medication</a:t>
            </a:r>
          </a:p>
        </p:txBody>
      </p:sp>
      <p:pic>
        <p:nvPicPr>
          <p:cNvPr id="45060" name="Picture 5" descr="MCj03682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657600"/>
            <a:ext cx="2695575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5"/>
            </a:pPr>
            <a:r>
              <a:rPr lang="en-US" smtClean="0"/>
              <a:t>encyclopedia</a:t>
            </a:r>
          </a:p>
        </p:txBody>
      </p:sp>
      <p:pic>
        <p:nvPicPr>
          <p:cNvPr id="46084" name="Picture 5" descr="MCBD2003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19400"/>
            <a:ext cx="28908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7600" y="762000"/>
            <a:ext cx="502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   for persuade</a:t>
            </a:r>
            <a:br>
              <a:rPr lang="en-US" sz="3200" smtClean="0"/>
            </a:br>
            <a:r>
              <a:rPr lang="en-US" sz="3200" smtClean="0"/>
              <a:t>I    for inform</a:t>
            </a:r>
            <a:br>
              <a:rPr lang="en-US" sz="3200" smtClean="0"/>
            </a:br>
            <a:r>
              <a:rPr lang="en-US" sz="3200" smtClean="0"/>
              <a:t>E   for entertain</a:t>
            </a:r>
            <a:br>
              <a:rPr lang="en-US" sz="3200" smtClean="0"/>
            </a:br>
            <a:r>
              <a:rPr lang="en-US" sz="3200" smtClean="0"/>
              <a:t>S    for share feelings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16"/>
            </a:pPr>
            <a:r>
              <a:rPr lang="en-US" smtClean="0"/>
              <a:t>letters</a:t>
            </a:r>
          </a:p>
        </p:txBody>
      </p:sp>
      <p:pic>
        <p:nvPicPr>
          <p:cNvPr id="47108" name="Picture 5" descr="MCj041280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667000"/>
            <a:ext cx="34385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458200" cy="4114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 poster about a community walk-a-thon for charity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appointment card from the dentist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  <a:endParaRPr lang="en-US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an advertisement for Coca-Cola </a:t>
            </a:r>
            <a:r>
              <a:rPr lang="en-US" sz="2400" smtClean="0">
                <a:solidFill>
                  <a:schemeClr val="folHlink"/>
                </a:solidFill>
              </a:rPr>
              <a:t>Persuade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 book report </a:t>
            </a:r>
            <a:r>
              <a:rPr lang="en-US" sz="2400" smtClean="0">
                <a:solidFill>
                  <a:schemeClr val="folHlink"/>
                </a:solidFill>
              </a:rPr>
              <a:t>Inform Or Persuade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 story read to the school from the Writer of the Week </a:t>
            </a:r>
            <a:r>
              <a:rPr lang="en-US" sz="2400" smtClean="0">
                <a:solidFill>
                  <a:schemeClr val="folHlink"/>
                </a:solidFill>
              </a:rPr>
              <a:t>Entertain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knock knock jokes </a:t>
            </a:r>
            <a:r>
              <a:rPr lang="en-US" sz="2400" smtClean="0">
                <a:solidFill>
                  <a:schemeClr val="folHlink"/>
                </a:solidFill>
              </a:rPr>
              <a:t>Entertain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an e-mail that tells a friend you are going to be late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  <a:endParaRPr lang="en-US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diary </a:t>
            </a:r>
            <a:r>
              <a:rPr lang="en-US" sz="2400" smtClean="0">
                <a:solidFill>
                  <a:schemeClr val="folHlink"/>
                </a:solidFill>
              </a:rPr>
              <a:t>Share Feelings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instructions booklet on how to assemble a bicycle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  <a:endParaRPr lang="en-US" sz="240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step by step recipe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  <a:endParaRPr lang="en-US" sz="240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half price ad from Wal-Mart </a:t>
            </a:r>
            <a:r>
              <a:rPr lang="en-US" sz="2400" smtClean="0">
                <a:solidFill>
                  <a:schemeClr val="folHlink"/>
                </a:solidFill>
              </a:rPr>
              <a:t>Persuade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crossword puzzle </a:t>
            </a:r>
            <a:r>
              <a:rPr lang="en-US" sz="2400" smtClean="0">
                <a:solidFill>
                  <a:schemeClr val="folHlink"/>
                </a:solidFill>
              </a:rPr>
              <a:t>Entertain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short story </a:t>
            </a:r>
            <a:r>
              <a:rPr lang="en-US" sz="2400" smtClean="0">
                <a:solidFill>
                  <a:schemeClr val="folHlink"/>
                </a:solidFill>
              </a:rPr>
              <a:t>Entertain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directions for taking medication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  <a:endParaRPr lang="en-US" sz="240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encyclopedia </a:t>
            </a:r>
            <a:r>
              <a:rPr lang="en-US" sz="2400" smtClean="0">
                <a:solidFill>
                  <a:schemeClr val="folHlink"/>
                </a:solidFill>
              </a:rPr>
              <a:t>Inform</a:t>
            </a:r>
            <a:endParaRPr lang="en-US" sz="240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letters </a:t>
            </a:r>
            <a:r>
              <a:rPr lang="en-US" sz="2400" smtClean="0">
                <a:solidFill>
                  <a:schemeClr val="folHlink"/>
                </a:solidFill>
              </a:rPr>
              <a:t>Share Feelings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Resources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Author’s Purpose PowerPoint </a:t>
            </a:r>
            <a:r>
              <a:rPr lang="en-US" sz="1400" smtClean="0">
                <a:hlinkClick r:id="rId2" action="ppaction://hlinkpres?slideindex=1&amp;slidetitle=Slide%201"/>
              </a:rPr>
              <a:t>http://edujourney.net/Powerpoint%20Templates/Author's%20Purpose/Authors%20Purpose.ppt#257,1,Slide%201</a:t>
            </a: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Online Quiz </a:t>
            </a:r>
          </a:p>
          <a:p>
            <a:pPr lvl="1" eaLnBrk="1" hangingPunct="1">
              <a:buFontTx/>
              <a:buNone/>
            </a:pPr>
            <a:r>
              <a:rPr lang="en-US" sz="1200" smtClean="0">
                <a:hlinkClick r:id="rId3"/>
              </a:rPr>
              <a:t>http://wps.ablongman.com/long_henry_er_1/0,7989,1130503-,00.html</a:t>
            </a: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Interactive Slideshow</a:t>
            </a:r>
          </a:p>
          <a:p>
            <a:pPr lvl="1" eaLnBrk="1" hangingPunct="1">
              <a:buFontTx/>
              <a:buNone/>
            </a:pPr>
            <a:r>
              <a:rPr lang="en-US" sz="1400" smtClean="0">
                <a:hlinkClick r:id="rId4"/>
              </a:rPr>
              <a:t>http://www.fcatexplorer.com/media/parent/tiplister/flash/tip210a.swf</a:t>
            </a: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Reading Skills Rocket (Interactive Quiz)</a:t>
            </a:r>
          </a:p>
          <a:p>
            <a:pPr lvl="1" eaLnBrk="1" hangingPunct="1">
              <a:buFontTx/>
              <a:buNone/>
            </a:pPr>
            <a:r>
              <a:rPr lang="en-US" sz="1200" smtClean="0">
                <a:hlinkClick r:id="rId5"/>
              </a:rPr>
              <a:t>http://www.harcourtschool.com/activity/trophies/rsr/build1/RR_e_4_20_ae.htm</a:t>
            </a: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mpus Sans ITC" pitchFamily="82" charset="0"/>
              </a:rPr>
              <a:t>E (entertain)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latin typeface="Tempus Sans ITC" pitchFamily="82" charset="0"/>
              </a:rPr>
              <a:t>Entertain</a:t>
            </a:r>
            <a:r>
              <a:rPr lang="en-US" smtClean="0">
                <a:latin typeface="Tempus Sans ITC" pitchFamily="82" charset="0"/>
              </a:rPr>
              <a:t> means to amuse someone.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empus Sans ITC" pitchFamily="8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empus Sans ITC" pitchFamily="82" charset="0"/>
              </a:rPr>
              <a:t>Examples </a:t>
            </a:r>
            <a:br>
              <a:rPr lang="en-US" smtClean="0">
                <a:latin typeface="Tempus Sans ITC" pitchFamily="82" charset="0"/>
              </a:rPr>
            </a:br>
            <a:r>
              <a:rPr lang="en-US" smtClean="0">
                <a:latin typeface="Tempus Sans ITC" pitchFamily="82" charset="0"/>
              </a:rPr>
              <a:t>fictional stories, comics, poems, jokes, riddles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Resources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Quia </a:t>
            </a:r>
          </a:p>
          <a:p>
            <a:pPr lvl="1" eaLnBrk="1" hangingPunct="1">
              <a:buFontTx/>
              <a:buNone/>
            </a:pPr>
            <a:r>
              <a:rPr lang="en-US" sz="1200" smtClean="0">
                <a:hlinkClick r:id="rId2"/>
              </a:rPr>
              <a:t>http://www.quia.com/pop/82118.html?AP_rand=1726073753</a:t>
            </a: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Practice Author’s Purpose</a:t>
            </a:r>
          </a:p>
          <a:p>
            <a:pPr lvl="1" eaLnBrk="1" hangingPunct="1">
              <a:buFontTx/>
              <a:buNone/>
            </a:pPr>
            <a:r>
              <a:rPr lang="en-US" sz="1200" smtClean="0">
                <a:hlinkClick r:id="rId3"/>
              </a:rPr>
              <a:t>http://www.studyzone.org/testprep/ela4/j/authorpurposep.cfm</a:t>
            </a: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Reading for a Purpose</a:t>
            </a:r>
          </a:p>
          <a:p>
            <a:pPr lvl="1" eaLnBrk="1" hangingPunct="1">
              <a:buFontTx/>
              <a:buNone/>
            </a:pPr>
            <a:r>
              <a:rPr lang="en-US" sz="1400" smtClean="0">
                <a:hlinkClick r:id="rId4"/>
              </a:rPr>
              <a:t>http://www.citycol.com/basic_skills/Quizzes/Purpose/reading_purpose.htm</a:t>
            </a: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Author's Purpose and Point of View </a:t>
            </a:r>
          </a:p>
          <a:p>
            <a:pPr lvl="1" eaLnBrk="1" hangingPunct="1">
              <a:buFontTx/>
              <a:buNone/>
            </a:pPr>
            <a:r>
              <a:rPr lang="en-US" sz="1400" smtClean="0"/>
              <a:t>Pretest </a:t>
            </a:r>
            <a:r>
              <a:rPr lang="en-US" sz="1400" smtClean="0">
                <a:hlinkClick r:id="rId5"/>
              </a:rPr>
              <a:t>http://unx1.shsu.edu/~txcae/Powerpoints/prepostest/authorpovpretest.html</a:t>
            </a:r>
            <a:endParaRPr lang="en-US" sz="1400" smtClean="0"/>
          </a:p>
          <a:p>
            <a:pPr lvl="1" eaLnBrk="1" hangingPunct="1">
              <a:buFontTx/>
              <a:buNone/>
            </a:pPr>
            <a:r>
              <a:rPr lang="en-US" sz="1400" smtClean="0"/>
              <a:t>Posttest </a:t>
            </a:r>
            <a:r>
              <a:rPr lang="en-US" sz="1400" smtClean="0">
                <a:hlinkClick r:id="rId6"/>
              </a:rPr>
              <a:t>http://unx1.shsu.edu/~txcae/Powerpoints/prepostest/authorpovpostest.html</a:t>
            </a:r>
            <a:endParaRPr lang="en-US" sz="1400" smtClean="0"/>
          </a:p>
          <a:p>
            <a:pPr lvl="1" eaLnBrk="1" hangingPunct="1">
              <a:buFontTx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10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empus Sans ITC" pitchFamily="82" charset="0"/>
              </a:rPr>
              <a:t>How to determine Author’s Purpose.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29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empus Sans ITC" pitchFamily="82" charset="0"/>
              </a:rPr>
              <a:t>What is the passage mostly about?</a:t>
            </a:r>
          </a:p>
          <a:p>
            <a:endParaRPr lang="en-US" dirty="0" smtClean="0">
              <a:latin typeface="Tempus Sans ITC" pitchFamily="82" charset="0"/>
            </a:endParaRPr>
          </a:p>
          <a:p>
            <a:r>
              <a:rPr lang="en-US" dirty="0" smtClean="0">
                <a:latin typeface="Tempus Sans ITC" pitchFamily="82" charset="0"/>
              </a:rPr>
              <a:t>Is it written in a </a:t>
            </a:r>
            <a:r>
              <a:rPr lang="en-US" b="1" dirty="0" smtClean="0">
                <a:latin typeface="Tempus Sans ITC" pitchFamily="82" charset="0"/>
              </a:rPr>
              <a:t>funny or entertaining</a:t>
            </a:r>
            <a:r>
              <a:rPr lang="en-US" dirty="0" smtClean="0">
                <a:latin typeface="Tempus Sans ITC" pitchFamily="82" charset="0"/>
              </a:rPr>
              <a:t> way?</a:t>
            </a:r>
          </a:p>
          <a:p>
            <a:endParaRPr lang="en-US" dirty="0" smtClean="0">
              <a:latin typeface="Tempus Sans ITC" pitchFamily="82" charset="0"/>
            </a:endParaRPr>
          </a:p>
          <a:p>
            <a:r>
              <a:rPr lang="en-US" dirty="0" smtClean="0">
                <a:latin typeface="Tempus Sans ITC" pitchFamily="82" charset="0"/>
              </a:rPr>
              <a:t>Does it include </a:t>
            </a:r>
            <a:r>
              <a:rPr lang="en-US" b="1" dirty="0" smtClean="0">
                <a:latin typeface="Tempus Sans ITC" pitchFamily="82" charset="0"/>
              </a:rPr>
              <a:t>opinion words </a:t>
            </a:r>
            <a:r>
              <a:rPr lang="en-US" dirty="0" smtClean="0">
                <a:latin typeface="Tempus Sans ITC" pitchFamily="82" charset="0"/>
              </a:rPr>
              <a:t>or convincing ideas?</a:t>
            </a:r>
          </a:p>
          <a:p>
            <a:endParaRPr lang="en-US" dirty="0" smtClean="0">
              <a:latin typeface="Tempus Sans ITC" pitchFamily="82" charset="0"/>
            </a:endParaRPr>
          </a:p>
          <a:p>
            <a:r>
              <a:rPr lang="en-US" dirty="0" smtClean="0">
                <a:latin typeface="Tempus Sans ITC" pitchFamily="82" charset="0"/>
              </a:rPr>
              <a:t>Did the author provide many </a:t>
            </a:r>
            <a:r>
              <a:rPr lang="en-US" b="1" dirty="0" smtClean="0">
                <a:latin typeface="Tempus Sans ITC" pitchFamily="82" charset="0"/>
              </a:rPr>
              <a:t>facts</a:t>
            </a:r>
            <a:r>
              <a:rPr lang="en-US" dirty="0" smtClean="0">
                <a:latin typeface="Tempus Sans ITC" pitchFamily="82" charset="0"/>
              </a:rPr>
              <a:t> about a topic?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empus Sans ITC" pitchFamily="82" charset="0"/>
              </a:rPr>
              <a:t>Distinguishing between</a:t>
            </a:r>
            <a:br>
              <a:rPr lang="en-US" dirty="0" smtClean="0">
                <a:latin typeface="Tempus Sans ITC" pitchFamily="82" charset="0"/>
              </a:rPr>
            </a:br>
            <a:r>
              <a:rPr lang="en-US" dirty="0" smtClean="0">
                <a:latin typeface="Tempus Sans ITC" pitchFamily="82" charset="0"/>
              </a:rPr>
              <a:t> Fact &amp; Opinion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mpus Sans ITC" pitchFamily="82" charset="0"/>
              </a:rPr>
              <a:t>Fact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Is the statement something that can be checked?</a:t>
            </a:r>
          </a:p>
          <a:p>
            <a:endParaRPr lang="en-US" dirty="0" smtClean="0">
              <a:latin typeface="Tempus Sans ITC" pitchFamily="82" charset="0"/>
            </a:endParaRPr>
          </a:p>
          <a:p>
            <a:r>
              <a:rPr lang="en-US" dirty="0" smtClean="0">
                <a:latin typeface="Tempus Sans ITC" pitchFamily="82" charset="0"/>
              </a:rPr>
              <a:t>Can this statement be proven to be true or false?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mpus Sans ITC" pitchFamily="82" charset="0"/>
              </a:rPr>
              <a:t>Opinion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Does the selection include opinion words, such as </a:t>
            </a:r>
            <a:r>
              <a:rPr lang="en-US" i="1" dirty="0" smtClean="0">
                <a:latin typeface="Tempus Sans ITC" pitchFamily="82" charset="0"/>
              </a:rPr>
              <a:t>I think, I feel, or should</a:t>
            </a:r>
            <a:r>
              <a:rPr lang="en-US" dirty="0" smtClean="0">
                <a:latin typeface="Tempus Sans ITC" pitchFamily="82" charset="0"/>
              </a:rPr>
              <a:t>?</a:t>
            </a:r>
          </a:p>
          <a:p>
            <a:endParaRPr lang="en-US" dirty="0" smtClean="0">
              <a:latin typeface="Tempus Sans ITC" pitchFamily="82" charset="0"/>
            </a:endParaRPr>
          </a:p>
          <a:p>
            <a:r>
              <a:rPr lang="en-US" dirty="0" smtClean="0">
                <a:latin typeface="Tempus Sans ITC" pitchFamily="82" charset="0"/>
              </a:rPr>
              <a:t>Does the selection include descriptive words to show feeling, such as </a:t>
            </a:r>
            <a:r>
              <a:rPr lang="en-US" i="1" dirty="0" smtClean="0">
                <a:latin typeface="Tempus Sans ITC" pitchFamily="82" charset="0"/>
              </a:rPr>
              <a:t>great, best, awful,  or wrong?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empus Sans ITC" pitchFamily="82" charset="0"/>
              </a:rPr>
              <a:t>Was this passage written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empus Sans ITC" pitchFamily="82" charset="0"/>
              </a:rPr>
              <a:t>Persuade</a:t>
            </a:r>
            <a:r>
              <a:rPr lang="en-US" sz="4000" dirty="0" smtClean="0">
                <a:latin typeface="Tempus Sans ITC" pitchFamily="82" charset="0"/>
              </a:rPr>
              <a:t> the reader to think a certain way?</a:t>
            </a:r>
          </a:p>
          <a:p>
            <a:pPr>
              <a:buNone/>
            </a:pPr>
            <a:endParaRPr lang="en-US" sz="4000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4000" b="1" dirty="0" smtClean="0">
                <a:latin typeface="Tempus Sans ITC" pitchFamily="82" charset="0"/>
              </a:rPr>
              <a:t>Inform</a:t>
            </a:r>
            <a:r>
              <a:rPr lang="en-US" sz="4000" dirty="0" smtClean="0">
                <a:latin typeface="Tempus Sans ITC" pitchFamily="82" charset="0"/>
              </a:rPr>
              <a:t> the reader of facts about a topic? </a:t>
            </a:r>
          </a:p>
          <a:p>
            <a:pPr>
              <a:buNone/>
            </a:pPr>
            <a:endParaRPr lang="en-US" sz="4000" b="1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4000" b="1" dirty="0" smtClean="0">
                <a:latin typeface="Tempus Sans ITC" pitchFamily="82" charset="0"/>
              </a:rPr>
              <a:t>Entertain </a:t>
            </a:r>
            <a:r>
              <a:rPr lang="en-US" sz="4000" dirty="0" smtClean="0">
                <a:latin typeface="Tempus Sans ITC" pitchFamily="82" charset="0"/>
              </a:rPr>
              <a:t>the reader with a story?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Author’s Purpose Online Activities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FCAT Express</a:t>
            </a:r>
          </a:p>
          <a:p>
            <a:pPr lvl="1" eaLnBrk="1" hangingPunct="1">
              <a:buFontTx/>
              <a:buNone/>
            </a:pPr>
            <a:r>
              <a:rPr lang="en-US" sz="1800" smtClean="0">
                <a:hlinkClick r:id="rId2"/>
              </a:rPr>
              <a:t>http://fcit.usf.edu/fcat/strategies/ap/default.htm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New York State Elementary Test Prep- ELA 4- Kindergarten</a:t>
            </a:r>
            <a:r>
              <a:rPr lang="en-US" sz="1800" smtClean="0"/>
              <a:t> </a:t>
            </a:r>
            <a:r>
              <a:rPr lang="en-US" sz="1800" smtClean="0">
                <a:hlinkClick r:id="rId3"/>
              </a:rPr>
              <a:t>http://www.studyzone.org/testprep/ela4/h/authorpur.cfm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BBC Skillswise</a:t>
            </a:r>
            <a:r>
              <a:rPr lang="en-US" sz="1800" smtClean="0"/>
              <a:t> </a:t>
            </a:r>
            <a:r>
              <a:rPr lang="en-US" sz="1800" smtClean="0">
                <a:hlinkClick r:id="rId4"/>
              </a:rPr>
              <a:t>http://www.bbc.co.uk/skillswise/words/reading/typesoftext/game.shtml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Skills for Life</a:t>
            </a:r>
            <a:r>
              <a:rPr lang="en-US" sz="1800" smtClean="0"/>
              <a:t> </a:t>
            </a:r>
            <a:r>
              <a:rPr lang="en-US" sz="1800" smtClean="0">
                <a:hlinkClick r:id="rId5"/>
              </a:rPr>
              <a:t>http://www.citycol.com/basic_skills/Quizzes/Purpose/reading_purpose.htm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809</Words>
  <Application>Microsoft Office PowerPoint</Application>
  <PresentationFormat>On-screen Show (4:3)</PresentationFormat>
  <Paragraphs>166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Module</vt:lpstr>
      <vt:lpstr> Author's Purpose </vt:lpstr>
      <vt:lpstr>Watch this United Streaming Video.</vt:lpstr>
      <vt:lpstr>P (persuade)</vt:lpstr>
      <vt:lpstr>I  (inform) </vt:lpstr>
      <vt:lpstr>E (entertain)</vt:lpstr>
      <vt:lpstr>How to determine Author’s Purpose.</vt:lpstr>
      <vt:lpstr>Distinguishing between  Fact &amp; Opinion</vt:lpstr>
      <vt:lpstr>Was this passage written to…</vt:lpstr>
      <vt:lpstr>Author’s Purpose Online Activities</vt:lpstr>
      <vt:lpstr>Use response cards to tell the author’s purpose.</vt:lpstr>
      <vt:lpstr>P (persuade)</vt:lpstr>
      <vt:lpstr>Use response cards to tell the author’s purpose.</vt:lpstr>
      <vt:lpstr>I  (inform)</vt:lpstr>
      <vt:lpstr>Use response cards to tell the author’s purpose.</vt:lpstr>
      <vt:lpstr>E (entertain)</vt:lpstr>
      <vt:lpstr>Use response cards to tell the author’s purpose.</vt:lpstr>
      <vt:lpstr>I  (inform) OR P (persuade)</vt:lpstr>
      <vt:lpstr>Use response cards to tell the author’s purpose.</vt:lpstr>
      <vt:lpstr>S (share feelings)</vt:lpstr>
      <vt:lpstr>Use response cards to tell the author’s purpose.</vt:lpstr>
      <vt:lpstr>P (persuade)</vt:lpstr>
      <vt:lpstr>Use response cards to tell the author’s purpose.</vt:lpstr>
      <vt:lpstr>I  (inform)</vt:lpstr>
      <vt:lpstr>Use response cards to tell the author’s purpose.</vt:lpstr>
      <vt:lpstr>I  (inform) </vt:lpstr>
      <vt:lpstr>Use response cards to tell the author’s purpose.</vt:lpstr>
      <vt:lpstr>E (entertain) </vt:lpstr>
      <vt:lpstr>Use response cards to tell the author’s purpose.</vt:lpstr>
      <vt:lpstr>I  (inform) </vt:lpstr>
      <vt:lpstr>Directions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P   for persuade I    for inform E   for entertain S    for share feelings</vt:lpstr>
      <vt:lpstr>Answers</vt:lpstr>
      <vt:lpstr>Answers</vt:lpstr>
      <vt:lpstr>Additional Resources</vt:lpstr>
      <vt:lpstr>Additional Resources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Author's Purpose </dc:title>
  <dc:creator>Gay  Miller</dc:creator>
  <cp:lastModifiedBy>WCPSS</cp:lastModifiedBy>
  <cp:revision>39</cp:revision>
  <dcterms:created xsi:type="dcterms:W3CDTF">2009-03-11T21:50:55Z</dcterms:created>
  <dcterms:modified xsi:type="dcterms:W3CDTF">2011-10-03T12:38:44Z</dcterms:modified>
</cp:coreProperties>
</file>